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39" r:id="rId3"/>
    <p:sldId id="311" r:id="rId4"/>
    <p:sldId id="312" r:id="rId5"/>
    <p:sldId id="313" r:id="rId6"/>
    <p:sldId id="314" r:id="rId7"/>
    <p:sldId id="322" r:id="rId8"/>
    <p:sldId id="316" r:id="rId9"/>
    <p:sldId id="317" r:id="rId10"/>
    <p:sldId id="323" r:id="rId11"/>
    <p:sldId id="324" r:id="rId12"/>
    <p:sldId id="325" r:id="rId13"/>
    <p:sldId id="326" r:id="rId14"/>
    <p:sldId id="327" r:id="rId15"/>
    <p:sldId id="328" r:id="rId16"/>
    <p:sldId id="330" r:id="rId17"/>
    <p:sldId id="318" r:id="rId18"/>
    <p:sldId id="320" r:id="rId19"/>
    <p:sldId id="329" r:id="rId20"/>
    <p:sldId id="321" r:id="rId21"/>
    <p:sldId id="331" r:id="rId22"/>
    <p:sldId id="340" r:id="rId23"/>
    <p:sldId id="332" r:id="rId24"/>
    <p:sldId id="333" r:id="rId25"/>
    <p:sldId id="336" r:id="rId26"/>
    <p:sldId id="334" r:id="rId27"/>
    <p:sldId id="335" r:id="rId28"/>
    <p:sldId id="319" r:id="rId29"/>
    <p:sldId id="258" r:id="rId30"/>
    <p:sldId id="305" r:id="rId31"/>
    <p:sldId id="307" r:id="rId32"/>
    <p:sldId id="337" r:id="rId33"/>
    <p:sldId id="338" r:id="rId34"/>
    <p:sldId id="28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D8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585" autoAdjust="0"/>
  </p:normalViewPr>
  <p:slideViewPr>
    <p:cSldViewPr>
      <p:cViewPr>
        <p:scale>
          <a:sx n="60" d="100"/>
          <a:sy n="60" d="100"/>
        </p:scale>
        <p:origin x="-134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B3868-CABF-44BA-8C20-EC090FFC5886}" type="datetimeFigureOut">
              <a:rPr lang="uk-UA" smtClean="0"/>
              <a:pPr/>
              <a:t>11.02.2014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1649F-0FF5-4261-A3BE-354BE2FDF11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649F-0FF5-4261-A3BE-354BE2FDF113}" type="slidenum">
              <a:rPr lang="uk-UA" smtClean="0"/>
              <a:pPr/>
              <a:t>1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80119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uk-UA" sz="4000" b="1" dirty="0" err="1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Радянськослобідська</a:t>
            </a:r>
            <a:r>
              <a:rPr lang="uk-UA" sz="40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uk-UA" sz="40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 територіальна громада</a:t>
            </a:r>
            <a:endParaRPr lang="uk-UA" sz="4000" b="1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2448272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Загальні збори</a:t>
            </a:r>
            <a:b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 представників громадян </a:t>
            </a:r>
            <a:endParaRPr lang="en-US" sz="4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с. Радянська Слобода</a:t>
            </a:r>
            <a:endParaRPr lang="uk-UA" sz="4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сел. Рад. Слобода </a:t>
            </a:r>
            <a:endParaRPr lang="uk-UA" sz="2400" b="1" dirty="0" smtClean="0">
              <a:latin typeface="Bookman Old Style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16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1 лютого 2014 року</a:t>
            </a: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митрий\Desktop\флаг (окончательный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985793" cy="1269924"/>
          </a:xfrm>
          <a:prstGeom prst="rect">
            <a:avLst/>
          </a:prstGeom>
          <a:noFill/>
        </p:spPr>
      </p:pic>
      <p:pic>
        <p:nvPicPr>
          <p:cNvPr id="5" name="Picture 2" descr="D:\2014\РАД.СЛОБОДА\Flag_of_Chernihiv_Oblast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14290"/>
            <a:ext cx="1717594" cy="114434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Робота зі зверненнями громадян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8577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4800" b="1" i="1" dirty="0" smtClean="0">
                <a:solidFill>
                  <a:srgbClr val="CC00CC"/>
                </a:solidFill>
              </a:rPr>
              <a:t>Надійшло 83 письмових звернень</a:t>
            </a:r>
          </a:p>
          <a:p>
            <a:pPr>
              <a:lnSpc>
                <a:spcPct val="80000"/>
              </a:lnSpc>
              <a:buNone/>
              <a:defRPr/>
            </a:pPr>
            <a:endParaRPr lang="uk-UA" sz="4800" b="1" i="1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uk-UA" sz="4800" b="1" i="1" dirty="0" smtClean="0">
              <a:solidFill>
                <a:srgbClr val="CC00CC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uk-UA" sz="4800" b="1" i="1" dirty="0" smtClean="0">
              <a:solidFill>
                <a:srgbClr val="CC00CC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uk-UA" sz="4800" b="1" i="1" dirty="0" smtClean="0">
                <a:solidFill>
                  <a:srgbClr val="CC00CC"/>
                </a:solidFill>
              </a:rPr>
              <a:t>Видано довідок  –  1 785</a:t>
            </a:r>
          </a:p>
          <a:p>
            <a:endParaRPr lang="uk-UA" dirty="0"/>
          </a:p>
        </p:txBody>
      </p:sp>
      <p:pic>
        <p:nvPicPr>
          <p:cNvPr id="12290" name="Picture 2" descr="C:\Users\Дмитрий\Desktop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571744"/>
            <a:ext cx="3214710" cy="2967425"/>
          </a:xfrm>
          <a:prstGeom prst="rect">
            <a:avLst/>
          </a:prstGeom>
          <a:noFill/>
        </p:spPr>
      </p:pic>
      <p:pic>
        <p:nvPicPr>
          <p:cNvPr id="12291" name="Picture 3" descr="C:\Users\Дмитрий\Desktop\98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2857488" cy="234314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143999" y="0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0"/>
            <a:ext cx="5072066" cy="6858000"/>
          </a:xfrm>
        </p:spPr>
        <p:txBody>
          <a:bodyPr>
            <a:normAutofit fontScale="92500"/>
          </a:bodyPr>
          <a:lstStyle/>
          <a:p>
            <a:pPr algn="ctr">
              <a:buNone/>
              <a:defRPr/>
            </a:pPr>
            <a:r>
              <a:rPr lang="uk-UA" sz="4400" b="1" dirty="0" smtClean="0">
                <a:solidFill>
                  <a:srgbClr val="00B050"/>
                </a:solidFill>
              </a:rPr>
              <a:t>Житлових будинків:</a:t>
            </a:r>
          </a:p>
          <a:p>
            <a:pPr algn="ctr">
              <a:buNone/>
              <a:defRPr/>
            </a:pPr>
            <a:r>
              <a:rPr lang="uk-UA" sz="4400" b="1" dirty="0" smtClean="0">
                <a:solidFill>
                  <a:srgbClr val="00B050"/>
                </a:solidFill>
              </a:rPr>
              <a:t> у Рад. Слободі – 425</a:t>
            </a:r>
          </a:p>
          <a:p>
            <a:pPr algn="ctr">
              <a:buNone/>
              <a:defRPr/>
            </a:pPr>
            <a:r>
              <a:rPr lang="uk-UA" sz="4400" b="1" dirty="0" smtClean="0">
                <a:solidFill>
                  <a:srgbClr val="00B050"/>
                </a:solidFill>
              </a:rPr>
              <a:t>у Павлівці – 347</a:t>
            </a:r>
          </a:p>
          <a:p>
            <a:pPr algn="ctr">
              <a:buNone/>
              <a:defRPr/>
            </a:pPr>
            <a:endParaRPr lang="uk-UA" b="1" dirty="0" smtClean="0">
              <a:solidFill>
                <a:srgbClr val="33CC33"/>
              </a:solidFill>
            </a:endParaRPr>
          </a:p>
          <a:p>
            <a:pPr algn="ctr">
              <a:buNone/>
              <a:defRPr/>
            </a:pPr>
            <a:r>
              <a:rPr lang="uk-UA" sz="4400" b="1" dirty="0" smtClean="0">
                <a:solidFill>
                  <a:srgbClr val="002060"/>
                </a:solidFill>
              </a:rPr>
              <a:t>Загальна площа </a:t>
            </a:r>
          </a:p>
          <a:p>
            <a:pPr algn="ctr">
              <a:buNone/>
              <a:defRPr/>
            </a:pPr>
            <a:r>
              <a:rPr lang="uk-UA" sz="4400" b="1" dirty="0" smtClean="0">
                <a:solidFill>
                  <a:srgbClr val="002060"/>
                </a:solidFill>
              </a:rPr>
              <a:t>меж населеного пункту </a:t>
            </a:r>
          </a:p>
          <a:p>
            <a:pPr algn="ctr">
              <a:buNone/>
              <a:defRPr/>
            </a:pPr>
            <a:r>
              <a:rPr lang="uk-UA" sz="4400" b="1" dirty="0" smtClean="0">
                <a:solidFill>
                  <a:srgbClr val="002060"/>
                </a:solidFill>
              </a:rPr>
              <a:t>Рад. Слобода – 220 га</a:t>
            </a:r>
          </a:p>
          <a:p>
            <a:pPr algn="ctr">
              <a:buNone/>
              <a:defRPr/>
            </a:pPr>
            <a:r>
              <a:rPr lang="uk-UA" sz="4400" b="1" dirty="0" smtClean="0">
                <a:solidFill>
                  <a:srgbClr val="002060"/>
                </a:solidFill>
              </a:rPr>
              <a:t>Павлівка – 112 га</a:t>
            </a:r>
          </a:p>
          <a:p>
            <a:endParaRPr lang="uk-UA" dirty="0"/>
          </a:p>
        </p:txBody>
      </p:sp>
      <p:pic>
        <p:nvPicPr>
          <p:cNvPr id="1026" name="Picture 2" descr="C:\Users\Дмитрий\Desktop\214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3200400"/>
          </a:xfrm>
          <a:prstGeom prst="rect">
            <a:avLst/>
          </a:prstGeom>
          <a:noFill/>
        </p:spPr>
      </p:pic>
      <p:pic>
        <p:nvPicPr>
          <p:cNvPr id="1027" name="Picture 3" descr="C:\Users\Дмитрий\Desktop\ekodim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4097653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143999" y="-45718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5768998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endParaRPr lang="uk-UA" b="1" dirty="0" smtClean="0">
              <a:solidFill>
                <a:srgbClr val="993366"/>
              </a:solidFill>
            </a:endParaRPr>
          </a:p>
          <a:p>
            <a:pPr algn="ctr">
              <a:buNone/>
              <a:defRPr/>
            </a:pPr>
            <a:r>
              <a:rPr lang="uk-UA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ПІДСУМКИ ВИКОНАННЯ БЮДЖЕТУ ТА ПРОГРАМИ СОЦІАЛЬНО-ЕКОНОМІЧНОГО РОЗВИТКУ</a:t>
            </a:r>
          </a:p>
          <a:p>
            <a:pPr algn="ctr">
              <a:buNone/>
              <a:defRPr/>
            </a:pPr>
            <a:r>
              <a:rPr lang="uk-UA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ГРОМАДИ У 2013 РОЦІ</a:t>
            </a:r>
            <a:endParaRPr lang="ru-RU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БЮДЖЕТ за 2013 рік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4000" b="1" i="1" u="sng" dirty="0" smtClean="0">
                <a:solidFill>
                  <a:srgbClr val="0033CC"/>
                </a:solidFill>
              </a:rPr>
              <a:t>Дохідна частина (уточнених бюджетних призначеннях) :</a:t>
            </a:r>
          </a:p>
          <a:p>
            <a:pPr algn="ctr"/>
            <a:endParaRPr lang="uk-UA" sz="4000" b="1" dirty="0" smtClean="0">
              <a:solidFill>
                <a:srgbClr val="0033CC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при плануванні 976,1 </a:t>
            </a:r>
            <a:r>
              <a:rPr lang="uk-UA" sz="4000" b="1" dirty="0" err="1" smtClean="0">
                <a:solidFill>
                  <a:srgbClr val="FF0000"/>
                </a:solidFill>
              </a:rPr>
              <a:t>тис.грн</a:t>
            </a:r>
            <a:r>
              <a:rPr lang="uk-UA" sz="4000" b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фактично надійшло 953 </a:t>
            </a:r>
            <a:r>
              <a:rPr lang="uk-UA" sz="4000" b="1" dirty="0" err="1" smtClean="0">
                <a:solidFill>
                  <a:srgbClr val="FF0000"/>
                </a:solidFill>
              </a:rPr>
              <a:t>тис.грн</a:t>
            </a:r>
            <a:r>
              <a:rPr lang="uk-UA" sz="4000" b="1" dirty="0" smtClean="0">
                <a:solidFill>
                  <a:srgbClr val="FF0000"/>
                </a:solidFill>
              </a:rPr>
              <a:t>. (виконання 97,7%)</a:t>
            </a:r>
          </a:p>
          <a:p>
            <a:endParaRPr lang="uk-UA" dirty="0"/>
          </a:p>
        </p:txBody>
      </p:sp>
      <p:pic>
        <p:nvPicPr>
          <p:cNvPr id="14338" name="Picture 2" descr="C:\Users\Дмитрий\Desktop\26986973_1213213629_58260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36355"/>
            <a:ext cx="2428860" cy="1821645"/>
          </a:xfrm>
          <a:prstGeom prst="rect">
            <a:avLst/>
          </a:prstGeom>
          <a:noFill/>
        </p:spPr>
      </p:pic>
      <p:pic>
        <p:nvPicPr>
          <p:cNvPr id="14339" name="Picture 3" descr="C:\Users\Дмитрий\Desktop\budzhet_161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00637"/>
            <a:ext cx="2357422" cy="18573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0" y="0"/>
            <a:ext cx="357222" cy="214290"/>
          </a:xfrm>
        </p:spPr>
        <p:txBody>
          <a:bodyPr>
            <a:normAutofit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49"/>
            <a:ext cx="8229600" cy="4483115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uk-UA" sz="4000" b="1" i="1" u="sng" dirty="0" smtClean="0">
                <a:solidFill>
                  <a:srgbClr val="0033CC"/>
                </a:solidFill>
              </a:rPr>
              <a:t>Видаткова частина :</a:t>
            </a:r>
            <a:r>
              <a:rPr lang="uk-UA" sz="4000" b="1" dirty="0" smtClean="0">
                <a:solidFill>
                  <a:srgbClr val="0033CC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uk-UA" sz="4000" b="1" dirty="0" smtClean="0">
              <a:solidFill>
                <a:srgbClr val="0033CC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uk-UA" sz="4000" b="1" dirty="0" smtClean="0">
                <a:solidFill>
                  <a:srgbClr val="0033CC"/>
                </a:solidFill>
              </a:rPr>
              <a:t>фактичні видатки за 2013 рік  - </a:t>
            </a:r>
          </a:p>
          <a:p>
            <a:pPr algn="ctr">
              <a:buFont typeface="Wingdings" pitchFamily="2" charset="2"/>
              <a:buNone/>
            </a:pPr>
            <a:r>
              <a:rPr lang="uk-UA" sz="4000" b="1" dirty="0" smtClean="0">
                <a:solidFill>
                  <a:srgbClr val="FF0000"/>
                </a:solidFill>
              </a:rPr>
              <a:t>926,4 </a:t>
            </a:r>
            <a:r>
              <a:rPr lang="uk-UA" sz="4000" b="1" dirty="0" err="1" smtClean="0">
                <a:solidFill>
                  <a:srgbClr val="FF0000"/>
                </a:solidFill>
              </a:rPr>
              <a:t>тис.грн</a:t>
            </a:r>
            <a:r>
              <a:rPr lang="uk-UA" sz="4000" b="1" dirty="0" smtClean="0">
                <a:solidFill>
                  <a:srgbClr val="FF0000"/>
                </a:solidFill>
              </a:rPr>
              <a:t>. </a:t>
            </a:r>
            <a:r>
              <a:rPr lang="uk-UA" sz="4000" b="1" dirty="0" smtClean="0">
                <a:solidFill>
                  <a:srgbClr val="0033CC"/>
                </a:solidFill>
              </a:rPr>
              <a:t>при плані – </a:t>
            </a:r>
            <a:r>
              <a:rPr lang="uk-UA" sz="4000" b="1" dirty="0" smtClean="0">
                <a:solidFill>
                  <a:srgbClr val="FF0000"/>
                </a:solidFill>
              </a:rPr>
              <a:t>805 </a:t>
            </a:r>
            <a:r>
              <a:rPr lang="uk-UA" sz="4000" b="1" dirty="0" err="1" smtClean="0">
                <a:solidFill>
                  <a:srgbClr val="FF0000"/>
                </a:solidFill>
              </a:rPr>
              <a:t>тис.грн</a:t>
            </a:r>
            <a:r>
              <a:rPr lang="uk-UA" sz="4000" b="1" dirty="0" smtClean="0">
                <a:solidFill>
                  <a:srgbClr val="FF0000"/>
                </a:solidFill>
              </a:rPr>
              <a:t>. </a:t>
            </a:r>
          </a:p>
          <a:p>
            <a:pPr algn="ctr">
              <a:buFont typeface="Wingdings" pitchFamily="2" charset="2"/>
              <a:buNone/>
            </a:pPr>
            <a:endParaRPr lang="uk-UA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Захищені статті (виплата заробітної плати працівникам проведена стовідсотково до призначень, борги за комунальні платежі – станом на 01 січня 2014 року відсутні)</a:t>
            </a:r>
          </a:p>
          <a:p>
            <a:endParaRPr lang="uk-UA" dirty="0"/>
          </a:p>
        </p:txBody>
      </p:sp>
      <p:pic>
        <p:nvPicPr>
          <p:cNvPr id="13316" name="Picture 4" descr="C:\Users\Дмитрий\Desktop\1234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74948" cy="2000240"/>
          </a:xfrm>
          <a:prstGeom prst="rect">
            <a:avLst/>
          </a:prstGeom>
          <a:noFill/>
        </p:spPr>
      </p:pic>
      <p:pic>
        <p:nvPicPr>
          <p:cNvPr id="13317" name="Picture 5" descr="C:\Users\Дмитрий\Desktop\na-sait-2912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7" y="0"/>
            <a:ext cx="2643173" cy="198238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98280" y="-45719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609600" indent="-609600" algn="ctr"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Проведено </a:t>
            </a:r>
          </a:p>
          <a:p>
            <a:pPr marL="609600" indent="-609600" algn="ctr"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ямковий ремонт асфальтного покриття по вул. Волгоградська, Вишнева, </a:t>
            </a:r>
          </a:p>
          <a:p>
            <a:pPr marL="609600" indent="-609600" algn="ctr"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пров. Зарічний  на суму </a:t>
            </a:r>
            <a:r>
              <a:rPr lang="uk-UA" sz="2800" b="1" dirty="0" smtClean="0">
                <a:solidFill>
                  <a:srgbClr val="FF0000"/>
                </a:solidFill>
              </a:rPr>
              <a:t>35</a:t>
            </a:r>
            <a:r>
              <a:rPr lang="uk-UA" sz="2800" b="1" dirty="0" smtClean="0">
                <a:solidFill>
                  <a:srgbClr val="002060"/>
                </a:solidFill>
              </a:rPr>
              <a:t> тис. грн.</a:t>
            </a:r>
          </a:p>
          <a:p>
            <a:pPr marL="609600" indent="-609600" algn="ctr"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та розроблена проектно-кошторисна документація на капітальний ремонт доріг по вул. Радгоспна, Садова на суму </a:t>
            </a:r>
            <a:r>
              <a:rPr lang="uk-UA" sz="2800" b="1" dirty="0" smtClean="0">
                <a:solidFill>
                  <a:srgbClr val="FF0000"/>
                </a:solidFill>
              </a:rPr>
              <a:t>200</a:t>
            </a:r>
            <a:r>
              <a:rPr lang="uk-UA" sz="2800" b="1" dirty="0" smtClean="0">
                <a:solidFill>
                  <a:srgbClr val="002060"/>
                </a:solidFill>
              </a:rPr>
              <a:t> тис. грн. (вартість проектно-кошторисна документації складає 5 </a:t>
            </a:r>
            <a:r>
              <a:rPr lang="uk-UA" sz="2800" b="1" dirty="0" err="1" smtClean="0">
                <a:solidFill>
                  <a:srgbClr val="002060"/>
                </a:solidFill>
              </a:rPr>
              <a:t>тис.грн</a:t>
            </a:r>
            <a:r>
              <a:rPr lang="uk-UA" sz="2800" b="1" dirty="0" smtClean="0">
                <a:solidFill>
                  <a:srgbClr val="002060"/>
                </a:solidFill>
              </a:rPr>
              <a:t>.)</a:t>
            </a:r>
          </a:p>
          <a:p>
            <a:endParaRPr lang="uk-UA" dirty="0"/>
          </a:p>
        </p:txBody>
      </p:sp>
      <p:pic>
        <p:nvPicPr>
          <p:cNvPr id="15362" name="Picture 2" descr="C:\Users\Дмитрий\Desktop\84e1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56390"/>
            <a:ext cx="4143372" cy="3101610"/>
          </a:xfrm>
          <a:prstGeom prst="rect">
            <a:avLst/>
          </a:prstGeom>
          <a:noFill/>
        </p:spPr>
      </p:pic>
      <p:pic>
        <p:nvPicPr>
          <p:cNvPr id="15363" name="Picture 3" descr="C:\Users\Дмитрий\Desktop\image38219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57376"/>
            <a:ext cx="4143372" cy="310062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098280" y="0"/>
            <a:ext cx="45719" cy="214290"/>
          </a:xfrm>
        </p:spPr>
        <p:txBody>
          <a:bodyPr>
            <a:normAutofit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609600" indent="-609600" algn="ctr">
              <a:buNone/>
              <a:defRPr/>
            </a:pPr>
            <a:r>
              <a:rPr lang="uk-UA" b="1" i="1" dirty="0" smtClean="0">
                <a:solidFill>
                  <a:srgbClr val="7030A0"/>
                </a:solidFill>
              </a:rPr>
              <a:t>Завдяки соц. партнерству та при допомозі обласної державної адміністрації проведено капітальний ремонт доріг </a:t>
            </a:r>
          </a:p>
          <a:p>
            <a:pPr marL="609600" indent="-609600" algn="ctr">
              <a:buNone/>
              <a:defRPr/>
            </a:pPr>
            <a:r>
              <a:rPr lang="uk-UA" b="1" i="1" dirty="0" smtClean="0">
                <a:solidFill>
                  <a:srgbClr val="7030A0"/>
                </a:solidFill>
              </a:rPr>
              <a:t>по вул. Деснянська, Фасадна </a:t>
            </a:r>
          </a:p>
          <a:p>
            <a:pPr marL="609600" indent="-609600" algn="ctr">
              <a:buNone/>
              <a:defRPr/>
            </a:pPr>
            <a:r>
              <a:rPr lang="uk-UA" b="1" i="1" dirty="0" smtClean="0">
                <a:solidFill>
                  <a:srgbClr val="7030A0"/>
                </a:solidFill>
              </a:rPr>
              <a:t>на суму 75 </a:t>
            </a:r>
            <a:r>
              <a:rPr lang="uk-UA" b="1" i="1" dirty="0" err="1" smtClean="0">
                <a:solidFill>
                  <a:srgbClr val="7030A0"/>
                </a:solidFill>
              </a:rPr>
              <a:t>тис.грн</a:t>
            </a:r>
            <a:r>
              <a:rPr lang="uk-UA" b="1" i="1" dirty="0" smtClean="0">
                <a:solidFill>
                  <a:srgbClr val="7030A0"/>
                </a:solidFill>
              </a:rPr>
              <a:t>.</a:t>
            </a:r>
            <a:endParaRPr lang="ru-RU" b="1" i="1" dirty="0" smtClean="0">
              <a:solidFill>
                <a:srgbClr val="7030A0"/>
              </a:solidFill>
            </a:endParaRPr>
          </a:p>
          <a:p>
            <a:endParaRPr lang="uk-UA" dirty="0"/>
          </a:p>
        </p:txBody>
      </p:sp>
      <p:pic>
        <p:nvPicPr>
          <p:cNvPr id="16387" name="Picture 3" descr="C:\Users\Дмитрий\Desktop\5305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86057"/>
            <a:ext cx="5429256" cy="4071943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143999" y="0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0"/>
            <a:ext cx="5143536" cy="68579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За рахунок бюджетних коштів у сумі </a:t>
            </a:r>
            <a:r>
              <a:rPr lang="uk-UA" dirty="0" smtClean="0">
                <a:solidFill>
                  <a:srgbClr val="FF0000"/>
                </a:solidFill>
              </a:rPr>
              <a:t>2,1</a:t>
            </a:r>
            <a:r>
              <a:rPr lang="uk-UA" dirty="0" smtClean="0"/>
              <a:t> </a:t>
            </a:r>
            <a:r>
              <a:rPr lang="uk-UA" dirty="0" err="1" smtClean="0"/>
              <a:t>тис.грн</a:t>
            </a:r>
            <a:r>
              <a:rPr lang="uk-UA" dirty="0" smtClean="0"/>
              <a:t>. була розроблена проектно-кошторисна документація на ремонт вуличного освітлення по вулицях Деснянська, Незалежності, Остапа Вишні. Придбані матеріали на суму </a:t>
            </a:r>
            <a:r>
              <a:rPr lang="uk-UA" dirty="0" smtClean="0">
                <a:solidFill>
                  <a:srgbClr val="FF0000"/>
                </a:solidFill>
              </a:rPr>
              <a:t>16,9</a:t>
            </a:r>
            <a:r>
              <a:rPr lang="uk-UA" dirty="0" smtClean="0"/>
              <a:t> </a:t>
            </a:r>
            <a:r>
              <a:rPr lang="uk-UA" dirty="0" err="1" smtClean="0"/>
              <a:t>тис.грн</a:t>
            </a:r>
            <a:r>
              <a:rPr lang="uk-UA" dirty="0" smtClean="0"/>
              <a:t>. для відновлення вуличного освітлення по вул. Індустріальна, Нова, Деснянська, Незалежності, пров. Новий. </a:t>
            </a:r>
            <a:r>
              <a:rPr lang="uk-UA" b="1" i="1" dirty="0" smtClean="0">
                <a:solidFill>
                  <a:srgbClr val="7030A0"/>
                </a:solidFill>
              </a:rPr>
              <a:t>При допомозі обласної державної адміністрації  на вищеперерахованих вулицях відновлено вуличне освітлення на суму 15 тис. грн.</a:t>
            </a:r>
            <a:endParaRPr lang="uk-UA" dirty="0"/>
          </a:p>
        </p:txBody>
      </p:sp>
      <p:pic>
        <p:nvPicPr>
          <p:cNvPr id="1026" name="Picture 2" descr="C:\Users\Дмитрий\Desktop\SAM_2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615063" cy="3071810"/>
          </a:xfrm>
          <a:prstGeom prst="rect">
            <a:avLst/>
          </a:prstGeom>
          <a:noFill/>
        </p:spPr>
      </p:pic>
      <p:pic>
        <p:nvPicPr>
          <p:cNvPr id="1027" name="Picture 3" descr="C:\Users\Дмитрий\Desktop\SAM_2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575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00570"/>
            <a:ext cx="8258204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У 2013р. продовжено будівництво 2 черги водогону по вулицях Радгоспна, 1 травня, пров. Радгоспний.</a:t>
            </a:r>
          </a:p>
        </p:txBody>
      </p:sp>
      <p:pic>
        <p:nvPicPr>
          <p:cNvPr id="1026" name="Picture 2" descr="D:\2014\РАД.СЛОБОДА\зменшені\Р.Слоб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000496" cy="3000372"/>
          </a:xfrm>
          <a:prstGeom prst="rect">
            <a:avLst/>
          </a:prstGeom>
          <a:noFill/>
        </p:spPr>
      </p:pic>
      <p:pic>
        <p:nvPicPr>
          <p:cNvPr id="1027" name="Picture 3" descr="D:\2014\РАД.СЛОБОДА\зменшені\Р.Слобод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495" y="0"/>
            <a:ext cx="5524504" cy="41433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9718" y="0"/>
            <a:ext cx="214282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0"/>
            <a:ext cx="4929190" cy="68580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Прокладено </a:t>
            </a:r>
            <a:r>
              <a:rPr lang="uk-UA" dirty="0" smtClean="0">
                <a:solidFill>
                  <a:srgbClr val="FF0000"/>
                </a:solidFill>
              </a:rPr>
              <a:t>1 км </a:t>
            </a:r>
            <a:r>
              <a:rPr lang="uk-UA" dirty="0" smtClean="0"/>
              <a:t>водогону</a:t>
            </a:r>
          </a:p>
          <a:p>
            <a:r>
              <a:rPr lang="uk-UA" dirty="0" smtClean="0"/>
              <a:t>Підключилися до водопостачання </a:t>
            </a:r>
            <a:r>
              <a:rPr lang="uk-UA" dirty="0" smtClean="0">
                <a:solidFill>
                  <a:srgbClr val="FF0000"/>
                </a:solidFill>
              </a:rPr>
              <a:t>18 дворів</a:t>
            </a:r>
          </a:p>
          <a:p>
            <a:r>
              <a:rPr lang="uk-UA" dirty="0" smtClean="0"/>
              <a:t>Використано коштів з сільського бюджету </a:t>
            </a:r>
            <a:r>
              <a:rPr lang="uk-UA" dirty="0" smtClean="0">
                <a:solidFill>
                  <a:srgbClr val="FF0000"/>
                </a:solidFill>
              </a:rPr>
              <a:t>200,9 тис. грн.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44 </a:t>
            </a:r>
            <a:r>
              <a:rPr lang="uk-UA" dirty="0" err="1" smtClean="0">
                <a:solidFill>
                  <a:srgbClr val="FF0000"/>
                </a:solidFill>
              </a:rPr>
              <a:t>тис.грн</a:t>
            </a:r>
            <a:r>
              <a:rPr lang="uk-UA" dirty="0" smtClean="0">
                <a:solidFill>
                  <a:srgbClr val="FF0000"/>
                </a:solidFill>
              </a:rPr>
              <a:t>. </a:t>
            </a:r>
            <a:r>
              <a:rPr lang="uk-UA" dirty="0" smtClean="0"/>
              <a:t>кредиторська заборгованість</a:t>
            </a:r>
            <a:endParaRPr lang="uk-UA" dirty="0" smtClean="0">
              <a:solidFill>
                <a:srgbClr val="FF0000"/>
              </a:solidFill>
            </a:endParaRPr>
          </a:p>
          <a:p>
            <a:r>
              <a:rPr lang="uk-UA" dirty="0" smtClean="0"/>
              <a:t>Завдяки </a:t>
            </a:r>
            <a:r>
              <a:rPr lang="uk-UA" dirty="0" err="1" smtClean="0"/>
              <a:t>співфінансуванню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71,5 </a:t>
            </a:r>
            <a:r>
              <a:rPr lang="uk-UA" dirty="0" err="1" smtClean="0">
                <a:solidFill>
                  <a:srgbClr val="FF0000"/>
                </a:solidFill>
              </a:rPr>
              <a:t>тис.грн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профінансовано ГО </a:t>
            </a:r>
            <a:r>
              <a:rPr lang="uk-UA" dirty="0" err="1" smtClean="0"/>
              <a:t>“Джерело”</a:t>
            </a:r>
            <a:endParaRPr lang="uk-UA" dirty="0"/>
          </a:p>
        </p:txBody>
      </p:sp>
      <p:pic>
        <p:nvPicPr>
          <p:cNvPr id="2050" name="Picture 2" descr="D:\2014\РАД.СЛОБОДА\зменшені\Р.Слобод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2571744"/>
          </a:xfrm>
          <a:prstGeom prst="rect">
            <a:avLst/>
          </a:prstGeom>
          <a:noFill/>
        </p:spPr>
      </p:pic>
      <p:pic>
        <p:nvPicPr>
          <p:cNvPr id="2051" name="Picture 3" descr="D:\2014\РАД.СЛОБОДА\зменшені\Р.Слобода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4214810" cy="3000371"/>
          </a:xfrm>
          <a:prstGeom prst="rect">
            <a:avLst/>
          </a:prstGeom>
          <a:noFill/>
        </p:spPr>
      </p:pic>
      <p:pic>
        <p:nvPicPr>
          <p:cNvPr id="2052" name="Picture 4" descr="D:\2014\РАД.СЛОБОДА\зменшені\Р.Слобода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7694"/>
            <a:ext cx="4214810" cy="25003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Порядок денний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3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1. Звіт сільського голови по Програмі економічно-соціального розвитку за 2013 рік.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 Виконання дохідної частини бюджету за 2013 рік.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3. Програма економічно-соціального розвитку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Радянськослобідської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територіальної громади на 2014 рік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4. Звіт про  внески на благоустрій за 2013 рік.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5. Встановлення суми внесків на благоустрій населених пунктів у 2014 році.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6. Звіт директора Рад. Слобідської ЗОШ.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714883"/>
          <a:ext cx="9144000" cy="214311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143116">
                <a:tc>
                  <a:txBody>
                    <a:bodyPr/>
                    <a:lstStyle/>
                    <a:p>
                      <a:pPr algn="just"/>
                      <a:r>
                        <a:rPr lang="uk-UA" sz="2400" b="1" i="1" dirty="0" smtClean="0"/>
                        <a:t>У</a:t>
                      </a:r>
                      <a:r>
                        <a:rPr lang="uk-UA" sz="2400" b="1" i="1" baseline="0" dirty="0" smtClean="0"/>
                        <a:t> 2013р. замінено вікна у </a:t>
                      </a:r>
                      <a:r>
                        <a:rPr lang="uk-UA" sz="2400" b="1" i="1" baseline="0" dirty="0" err="1" smtClean="0"/>
                        <a:t>Радянськослобідській</a:t>
                      </a:r>
                      <a:r>
                        <a:rPr lang="uk-UA" sz="2400" b="1" i="1" baseline="0" dirty="0" smtClean="0"/>
                        <a:t> ЗОШ на енергозберігаючі на суму </a:t>
                      </a:r>
                      <a:r>
                        <a:rPr lang="uk-UA" sz="2400" b="1" i="1" baseline="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r>
                        <a:rPr lang="uk-UA" sz="2400" b="1" i="1" baseline="0" dirty="0" smtClean="0"/>
                        <a:t> </a:t>
                      </a:r>
                      <a:r>
                        <a:rPr lang="uk-UA" sz="2400" b="1" i="1" baseline="0" dirty="0" err="1" smtClean="0"/>
                        <a:t>тис.грн</a:t>
                      </a:r>
                      <a:r>
                        <a:rPr lang="uk-UA" sz="2400" b="1" i="1" baseline="0" dirty="0" smtClean="0"/>
                        <a:t>., що дало можливість зменшити споживання природного газу. Завдяки соц. партнерству  виділені кошти на облаштування віконних </a:t>
                      </a:r>
                      <a:r>
                        <a:rPr lang="uk-UA" sz="2400" b="1" i="1" baseline="0" dirty="0" err="1" smtClean="0"/>
                        <a:t>відкосів</a:t>
                      </a:r>
                      <a:r>
                        <a:rPr lang="uk-UA" sz="2400" b="1" i="1" baseline="0" dirty="0" smtClean="0"/>
                        <a:t> на суму </a:t>
                      </a:r>
                      <a:r>
                        <a:rPr lang="uk-UA" sz="2400" b="1" i="1" baseline="0" dirty="0" smtClean="0">
                          <a:solidFill>
                            <a:srgbClr val="FF0000"/>
                          </a:solidFill>
                        </a:rPr>
                        <a:t>5,3</a:t>
                      </a:r>
                      <a:r>
                        <a:rPr lang="uk-UA" sz="2400" b="1" i="1" baseline="0" dirty="0" smtClean="0"/>
                        <a:t> </a:t>
                      </a:r>
                      <a:r>
                        <a:rPr lang="uk-UA" sz="2400" b="1" i="1" baseline="0" dirty="0" err="1" smtClean="0"/>
                        <a:t>тис.грн</a:t>
                      </a:r>
                      <a:r>
                        <a:rPr lang="uk-UA" sz="2400" b="1" i="1" baseline="0" dirty="0" smtClean="0"/>
                        <a:t>. </a:t>
                      </a:r>
                      <a:endParaRPr lang="uk-UA" sz="2400" b="1" i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074" name="Picture 2" descr="C:\Users\Дмитрий\Desktop\SAM_2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57406" cy="4643447"/>
          </a:xfrm>
          <a:prstGeom prst="rect">
            <a:avLst/>
          </a:prstGeom>
          <a:noFill/>
        </p:spPr>
      </p:pic>
      <p:pic>
        <p:nvPicPr>
          <p:cNvPr id="3075" name="Picture 3" descr="C:\Users\Дмитрий\Desktop\SAM_17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28736"/>
            <a:ext cx="4267200" cy="320040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28" y="214290"/>
          <a:ext cx="4143372" cy="3429024"/>
        </p:xfrm>
        <a:graphic>
          <a:graphicData uri="http://schemas.openxmlformats.org/drawingml/2006/table">
            <a:tbl>
              <a:tblPr/>
              <a:tblGrid>
                <a:gridCol w="4143372"/>
              </a:tblGrid>
              <a:tr h="3429024">
                <a:tc>
                  <a:txBody>
                    <a:bodyPr/>
                    <a:lstStyle/>
                    <a:p>
                      <a:r>
                        <a:rPr lang="uk-UA" sz="2400" b="1" i="1" dirty="0" smtClean="0"/>
                        <a:t>У 2013 році</a:t>
                      </a:r>
                      <a:r>
                        <a:rPr lang="uk-UA" sz="2400" b="1" i="1" baseline="0" dirty="0" smtClean="0"/>
                        <a:t> замінено огорожу в центрі села,  протяжністю 170 м, вартістю 52,9 </a:t>
                      </a:r>
                      <a:r>
                        <a:rPr lang="uk-UA" sz="2400" b="1" i="1" baseline="0" dirty="0" err="1" smtClean="0"/>
                        <a:t>тис.грн</a:t>
                      </a:r>
                      <a:r>
                        <a:rPr lang="uk-UA" sz="2400" b="1" i="1" baseline="0" dirty="0" smtClean="0"/>
                        <a:t>. </a:t>
                      </a:r>
                    </a:p>
                    <a:p>
                      <a:r>
                        <a:rPr lang="uk-UA" sz="2400" b="1" i="1" baseline="0" dirty="0" smtClean="0"/>
                        <a:t>Демонтаж старої огорожі склав 3 </a:t>
                      </a:r>
                      <a:r>
                        <a:rPr lang="uk-UA" sz="2400" b="1" i="1" baseline="0" dirty="0" err="1" smtClean="0"/>
                        <a:t>тис.грн</a:t>
                      </a:r>
                      <a:r>
                        <a:rPr lang="uk-UA" sz="2400" b="1" i="1" baseline="0" dirty="0" smtClean="0"/>
                        <a:t>.</a:t>
                      </a:r>
                    </a:p>
                    <a:p>
                      <a:endParaRPr lang="uk-UA" i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7410" name="Picture 2" descr="C:\Users\Дмитрий\Desktop\SAM_17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953003" cy="3714752"/>
          </a:xfrm>
          <a:prstGeom prst="rect">
            <a:avLst/>
          </a:prstGeom>
          <a:noFill/>
        </p:spPr>
      </p:pic>
      <p:pic>
        <p:nvPicPr>
          <p:cNvPr id="17411" name="Picture 3" descr="C:\Users\Дмитрий\Desktop\SAM_2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9" y="3714752"/>
            <a:ext cx="4214811" cy="3143249"/>
          </a:xfrm>
          <a:prstGeom prst="rect">
            <a:avLst/>
          </a:prstGeom>
          <a:noFill/>
        </p:spPr>
      </p:pic>
      <p:pic>
        <p:nvPicPr>
          <p:cNvPr id="17412" name="Picture 4" descr="C:\Users\Дмитрий\Desktop\SAM_20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3"/>
            <a:ext cx="4929190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\Desktop\SAM_2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30728" cy="3357562"/>
          </a:xfrm>
          <a:prstGeom prst="rect">
            <a:avLst/>
          </a:prstGeom>
          <a:noFill/>
        </p:spPr>
      </p:pic>
      <p:pic>
        <p:nvPicPr>
          <p:cNvPr id="1027" name="Picture 3" descr="C:\Users\Дмитрий\Desktop\SAM_2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9197" y="3357563"/>
            <a:ext cx="5244803" cy="350043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429000"/>
          <a:ext cx="3857620" cy="3429000"/>
        </p:xfrm>
        <a:graphic>
          <a:graphicData uri="http://schemas.openxmlformats.org/drawingml/2006/table">
            <a:tbl>
              <a:tblPr/>
              <a:tblGrid>
                <a:gridCol w="3857620"/>
              </a:tblGrid>
              <a:tr h="3429000">
                <a:tc>
                  <a:txBody>
                    <a:bodyPr/>
                    <a:lstStyle/>
                    <a:p>
                      <a:r>
                        <a:rPr lang="uk-UA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Завдяки фінансовій допомозі ГО </a:t>
                      </a:r>
                      <a:r>
                        <a:rPr lang="uk-UA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“Джерело”</a:t>
                      </a:r>
                      <a:r>
                        <a:rPr lang="uk-UA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відремонтовано шкільні парти в 2 класних кімнатах, загальною </a:t>
                      </a:r>
                      <a:r>
                        <a:rPr lang="uk-UA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суммою</a:t>
                      </a:r>
                      <a:r>
                        <a:rPr lang="uk-UA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5 </a:t>
                      </a:r>
                      <a:r>
                        <a:rPr lang="uk-UA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тис.грн</a:t>
                      </a:r>
                      <a:r>
                        <a:rPr lang="uk-UA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uk-UA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98280" y="-45719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5286389"/>
          <a:ext cx="9143999" cy="1571611"/>
        </p:xfrm>
        <a:graphic>
          <a:graphicData uri="http://schemas.openxmlformats.org/drawingml/2006/table">
            <a:tbl>
              <a:tblPr/>
              <a:tblGrid>
                <a:gridCol w="9143999"/>
              </a:tblGrid>
              <a:tr h="1571611">
                <a:tc>
                  <a:txBody>
                    <a:bodyPr/>
                    <a:lstStyle/>
                    <a:p>
                      <a:pPr algn="just"/>
                      <a:r>
                        <a:rPr lang="uk-UA" sz="2400" dirty="0" smtClean="0">
                          <a:solidFill>
                            <a:srgbClr val="FF0000"/>
                          </a:solidFill>
                        </a:rPr>
                        <a:t>        7,5</a:t>
                      </a:r>
                      <a:r>
                        <a:rPr lang="uk-UA" sz="2400" dirty="0" smtClean="0"/>
                        <a:t> </a:t>
                      </a:r>
                      <a:r>
                        <a:rPr lang="uk-UA" sz="2400" dirty="0" err="1" smtClean="0"/>
                        <a:t>тис.грн</a:t>
                      </a:r>
                      <a:r>
                        <a:rPr lang="uk-UA" sz="2400" dirty="0" smtClean="0"/>
                        <a:t>. із сільського бюджету використано на проектно-кошторисну документацію для капітального ремонту внутрішніх приміщень </a:t>
                      </a:r>
                      <a:r>
                        <a:rPr lang="uk-UA" sz="2400" dirty="0" err="1" smtClean="0"/>
                        <a:t>Павлівського</a:t>
                      </a:r>
                      <a:r>
                        <a:rPr lang="uk-UA" sz="2400" dirty="0" smtClean="0"/>
                        <a:t> будинку культури. </a:t>
                      </a:r>
                    </a:p>
                    <a:p>
                      <a:pPr algn="just"/>
                      <a:r>
                        <a:rPr lang="uk-UA" sz="2400" dirty="0" smtClean="0"/>
                        <a:t>        На загальну вартість </a:t>
                      </a:r>
                      <a:r>
                        <a:rPr lang="uk-UA" sz="2400" dirty="0" smtClean="0">
                          <a:solidFill>
                            <a:srgbClr val="FF0000"/>
                          </a:solidFill>
                        </a:rPr>
                        <a:t>280</a:t>
                      </a:r>
                      <a:r>
                        <a:rPr lang="uk-UA" sz="2400" dirty="0" smtClean="0"/>
                        <a:t> </a:t>
                      </a:r>
                      <a:r>
                        <a:rPr lang="uk-UA" sz="2400" dirty="0" err="1" smtClean="0"/>
                        <a:t>тис.грн</a:t>
                      </a:r>
                      <a:r>
                        <a:rPr lang="uk-UA" sz="2400" dirty="0" smtClean="0"/>
                        <a:t>.</a:t>
                      </a:r>
                      <a:endParaRPr lang="uk-UA" sz="2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8434" name="Picture 2" descr="C:\Users\Дмитрий\Desktop\SAM_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14876" cy="3643314"/>
          </a:xfrm>
          <a:prstGeom prst="rect">
            <a:avLst/>
          </a:prstGeom>
          <a:noFill/>
        </p:spPr>
      </p:pic>
      <p:pic>
        <p:nvPicPr>
          <p:cNvPr id="18435" name="Picture 3" descr="C:\Users\Дмитрий\Desktop\SDC17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50235"/>
            <a:ext cx="4429124" cy="33218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98280" y="-45719"/>
            <a:ext cx="45719" cy="45719"/>
          </a:xfrm>
        </p:spPr>
        <p:txBody>
          <a:bodyPr>
            <a:normAutofit fontScale="90000"/>
          </a:bodyPr>
          <a:lstStyle/>
          <a:p>
            <a:r>
              <a:rPr lang="uk-UA" sz="100" dirty="0" smtClean="0"/>
              <a:t>,</a:t>
            </a:r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3000372"/>
            <a:ext cx="4214810" cy="38576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</a:p>
          <a:p>
            <a:pPr marL="95250" indent="-95250">
              <a:buNone/>
            </a:pPr>
            <a:r>
              <a:rPr lang="uk-UA" dirty="0" smtClean="0"/>
              <a:t> За допомогою депутата ВР України Атрошенко В.А. придбано дитячий майданчик в с. Павлівка по вул. 30 років Перемоги та завдяки внескам населення придбано дитячий майданчик по вул. Зарічна. Загальна вартість склала 35 </a:t>
            </a:r>
            <a:r>
              <a:rPr lang="uk-UA" dirty="0" err="1" smtClean="0"/>
              <a:t>тис.грн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9458" name="Picture 2" descr="C:\Users\Дмитрий\Desktop\SAM_2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3003723"/>
          </a:xfrm>
          <a:prstGeom prst="rect">
            <a:avLst/>
          </a:prstGeom>
          <a:noFill/>
        </p:spPr>
      </p:pic>
      <p:pic>
        <p:nvPicPr>
          <p:cNvPr id="19459" name="Picture 3" descr="C:\Users\Дмитрий\Desktop\SAM_20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3727" cy="3571876"/>
          </a:xfrm>
          <a:prstGeom prst="rect">
            <a:avLst/>
          </a:prstGeom>
          <a:noFill/>
        </p:spPr>
      </p:pic>
      <p:pic>
        <p:nvPicPr>
          <p:cNvPr id="19460" name="Picture 4" descr="C:\Users\Дмитрий\Desktop\SAM_20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571877"/>
            <a:ext cx="4923691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98280" y="-45719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71942"/>
            <a:ext cx="4714876" cy="2786058"/>
          </a:xfrm>
        </p:spPr>
        <p:txBody>
          <a:bodyPr>
            <a:noAutofit/>
          </a:bodyPr>
          <a:lstStyle/>
          <a:p>
            <a:r>
              <a:rPr lang="uk-UA" sz="3600" dirty="0" smtClean="0"/>
              <a:t>За рахунок коштів ГО </a:t>
            </a:r>
            <a:r>
              <a:rPr lang="uk-UA" sz="3600" dirty="0" err="1" smtClean="0"/>
              <a:t>“Джерело”</a:t>
            </a:r>
            <a:r>
              <a:rPr lang="uk-UA" sz="3600" dirty="0" smtClean="0"/>
              <a:t> замінені вхідні двері в Рад. Слобідському </a:t>
            </a:r>
            <a:r>
              <a:rPr lang="uk-UA" sz="3600" dirty="0" err="1" smtClean="0"/>
              <a:t>ФАПі</a:t>
            </a:r>
            <a:r>
              <a:rPr lang="uk-UA" sz="3600" dirty="0" smtClean="0"/>
              <a:t> на суму 3,5 </a:t>
            </a:r>
            <a:r>
              <a:rPr lang="uk-UA" sz="3600" dirty="0" err="1" smtClean="0"/>
              <a:t>тис.грн</a:t>
            </a:r>
            <a:r>
              <a:rPr lang="uk-UA" sz="3600" dirty="0" smtClean="0"/>
              <a:t>.</a:t>
            </a:r>
            <a:endParaRPr lang="uk-UA" sz="3600" dirty="0"/>
          </a:p>
        </p:txBody>
      </p:sp>
      <p:pic>
        <p:nvPicPr>
          <p:cNvPr id="2050" name="Picture 2" descr="C:\Users\Дмитрий\Desktop\SAM_2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994065" cy="4000504"/>
          </a:xfrm>
          <a:prstGeom prst="rect">
            <a:avLst/>
          </a:prstGeom>
          <a:noFill/>
        </p:spPr>
      </p:pic>
      <p:pic>
        <p:nvPicPr>
          <p:cNvPr id="2051" name="Picture 3" descr="C:\Users\Дмитрий\Desktop\SAM_2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934" y="0"/>
            <a:ext cx="5994066" cy="4000504"/>
          </a:xfrm>
          <a:prstGeom prst="rect">
            <a:avLst/>
          </a:prstGeom>
          <a:noFill/>
        </p:spPr>
      </p:pic>
      <p:pic>
        <p:nvPicPr>
          <p:cNvPr id="2053" name="Picture 5" descr="C:\Users\Дмитрий\Desktop\SAM_20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949635"/>
            <a:ext cx="4357686" cy="29083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098280" y="-142900"/>
            <a:ext cx="45719" cy="142900"/>
          </a:xfrm>
        </p:spPr>
        <p:txBody>
          <a:bodyPr>
            <a:normAutofit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0"/>
            <a:ext cx="3286116" cy="6857999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Із бюджету сільської ради передані кошти до районного бюджету в сумі </a:t>
            </a:r>
            <a:r>
              <a:rPr lang="uk-UA" dirty="0" smtClean="0">
                <a:solidFill>
                  <a:srgbClr val="FF0000"/>
                </a:solidFill>
              </a:rPr>
              <a:t>35</a:t>
            </a:r>
            <a:r>
              <a:rPr lang="uk-UA" dirty="0" smtClean="0"/>
              <a:t> </a:t>
            </a:r>
            <a:r>
              <a:rPr lang="uk-UA" dirty="0" err="1" smtClean="0"/>
              <a:t>тис.грн</a:t>
            </a:r>
            <a:r>
              <a:rPr lang="uk-UA" dirty="0" smtClean="0"/>
              <a:t>. для капітального ремонту терапевтичного відділенні центральної районної лікарні. Розроблено  проектно-кошторисну документацію , вартість складає </a:t>
            </a:r>
            <a:r>
              <a:rPr lang="uk-UA" dirty="0" smtClean="0">
                <a:solidFill>
                  <a:srgbClr val="FF0000"/>
                </a:solidFill>
              </a:rPr>
              <a:t>350 </a:t>
            </a:r>
            <a:r>
              <a:rPr lang="uk-UA" dirty="0" err="1" smtClean="0">
                <a:solidFill>
                  <a:srgbClr val="FF0000"/>
                </a:solidFill>
              </a:rPr>
              <a:t>тис.грн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0483" name="Picture 3" descr="C:\Users\Дмитрий\Desktop\ЦР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3429000"/>
          </a:xfrm>
          <a:prstGeom prst="rect">
            <a:avLst/>
          </a:prstGeom>
          <a:noFill/>
        </p:spPr>
      </p:pic>
      <p:pic>
        <p:nvPicPr>
          <p:cNvPr id="20484" name="Picture 4" descr="C:\Users\Дмитрий\Desktop\ЦРЛ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70634"/>
            <a:ext cx="5786446" cy="34873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98280" y="-45719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3286124"/>
          <a:ext cx="4286248" cy="3286148"/>
        </p:xfrm>
        <a:graphic>
          <a:graphicData uri="http://schemas.openxmlformats.org/drawingml/2006/table">
            <a:tbl>
              <a:tblPr/>
              <a:tblGrid>
                <a:gridCol w="4286248"/>
              </a:tblGrid>
              <a:tr h="3286148">
                <a:tc>
                  <a:txBody>
                    <a:bodyPr/>
                    <a:lstStyle/>
                    <a:p>
                      <a:endParaRPr lang="uk-UA" sz="2800" dirty="0" smtClean="0"/>
                    </a:p>
                    <a:p>
                      <a:r>
                        <a:rPr lang="uk-UA" sz="2800" dirty="0" smtClean="0"/>
                        <a:t>Для забезпечення якісної роботи виконавчого</a:t>
                      </a:r>
                      <a:r>
                        <a:rPr lang="uk-UA" sz="2800" baseline="0" dirty="0" smtClean="0"/>
                        <a:t> комітету сільської ради придбано 2 системних блоки на суму 5,4 </a:t>
                      </a:r>
                      <a:r>
                        <a:rPr lang="uk-UA" sz="2800" baseline="0" dirty="0" err="1" smtClean="0"/>
                        <a:t>тис.грн</a:t>
                      </a:r>
                      <a:r>
                        <a:rPr lang="uk-UA" sz="2800" baseline="0" dirty="0" smtClean="0"/>
                        <a:t>.</a:t>
                      </a:r>
                      <a:endParaRPr lang="uk-UA" sz="2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1508" name="Picture 4" descr="C:\Users\Дмитрий\Desktop\kompy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143248"/>
            <a:ext cx="3955024" cy="3000396"/>
          </a:xfrm>
          <a:prstGeom prst="rect">
            <a:avLst/>
          </a:prstGeom>
          <a:noFill/>
        </p:spPr>
      </p:pic>
      <p:pic>
        <p:nvPicPr>
          <p:cNvPr id="21509" name="Picture 5" descr="C:\Users\Дмитрий\Desktop\641656-samsung-ml-1865W-mono-laser-printer-wireless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4442" y="214290"/>
            <a:ext cx="3869558" cy="2928958"/>
          </a:xfrm>
          <a:prstGeom prst="rect">
            <a:avLst/>
          </a:prstGeom>
          <a:noFill/>
        </p:spPr>
      </p:pic>
      <p:pic>
        <p:nvPicPr>
          <p:cNvPr id="21510" name="Picture 6" descr="C:\Users\Дмитрий\Desktop\SDC172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4429125" cy="332184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143998" y="-45719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29066"/>
            <a:ext cx="9144000" cy="2928934"/>
          </a:xfrm>
        </p:spPr>
        <p:txBody>
          <a:bodyPr>
            <a:normAutofit fontScale="92500"/>
          </a:bodyPr>
          <a:lstStyle/>
          <a:p>
            <a:r>
              <a:rPr lang="uk-UA" b="1" dirty="0" smtClean="0"/>
              <a:t>На протязі року надавалися послуги з вивозу побутових твердих відходів від населення, витрачено коштів </a:t>
            </a:r>
            <a:r>
              <a:rPr lang="uk-UA" b="1" dirty="0" smtClean="0">
                <a:solidFill>
                  <a:srgbClr val="FF0000"/>
                </a:solidFill>
              </a:rPr>
              <a:t>20,5</a:t>
            </a:r>
            <a:r>
              <a:rPr lang="uk-UA" b="1" dirty="0" smtClean="0"/>
              <a:t> </a:t>
            </a:r>
            <a:r>
              <a:rPr lang="uk-UA" b="1" dirty="0" err="1" smtClean="0"/>
              <a:t>тис.грн</a:t>
            </a:r>
            <a:r>
              <a:rPr lang="uk-UA" b="1" dirty="0" smtClean="0"/>
              <a:t>. та знешкодження побутових відходів на суму </a:t>
            </a:r>
            <a:r>
              <a:rPr lang="uk-UA" b="1" dirty="0" smtClean="0">
                <a:solidFill>
                  <a:srgbClr val="FF0000"/>
                </a:solidFill>
              </a:rPr>
              <a:t>8</a:t>
            </a:r>
            <a:r>
              <a:rPr lang="uk-UA" b="1" dirty="0" smtClean="0"/>
              <a:t> </a:t>
            </a:r>
            <a:r>
              <a:rPr lang="uk-UA" b="1" dirty="0" err="1" smtClean="0"/>
              <a:t>тис.грн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Зареєстрована кредиторська заборгованість станом на 01.01.2014р. – </a:t>
            </a:r>
            <a:r>
              <a:rPr lang="uk-UA" b="1" dirty="0" smtClean="0">
                <a:solidFill>
                  <a:srgbClr val="FF0000"/>
                </a:solidFill>
              </a:rPr>
              <a:t>9,5</a:t>
            </a:r>
            <a:r>
              <a:rPr lang="uk-UA" b="1" dirty="0" smtClean="0"/>
              <a:t> </a:t>
            </a:r>
            <a:r>
              <a:rPr lang="uk-UA" b="1" dirty="0" err="1" smtClean="0"/>
              <a:t>тис.грн</a:t>
            </a:r>
            <a:r>
              <a:rPr lang="uk-UA" b="1" dirty="0" smtClean="0"/>
              <a:t>. </a:t>
            </a:r>
            <a:endParaRPr lang="uk-UA" b="1" dirty="0"/>
          </a:p>
        </p:txBody>
      </p:sp>
      <p:pic>
        <p:nvPicPr>
          <p:cNvPr id="4099" name="Picture 3" descr="C:\Users\Дмитрий\Desktop\gallery_3_29_4071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18" cy="4018365"/>
          </a:xfrm>
          <a:prstGeom prst="rect">
            <a:avLst/>
          </a:prstGeom>
          <a:noFill/>
        </p:spPr>
      </p:pic>
      <p:pic>
        <p:nvPicPr>
          <p:cNvPr id="4100" name="Picture 4" descr="C:\Users\Дмитрий\Desktop\2de3682905aa13e9fc95a272cfa8450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27"/>
            <a:ext cx="3405197" cy="285086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slanet.by/%7Esrc8920939_5/Oborudovanie_dlya_torgovli_i_obschestvennogo_pitaniya.jpg"/>
          <p:cNvPicPr>
            <a:picLocks noChangeAspect="1" noChangeArrowheads="1"/>
          </p:cNvPicPr>
          <p:nvPr/>
        </p:nvPicPr>
        <p:blipFill>
          <a:blip r:embed="rId2" cstate="print"/>
          <a:srcRect l="3780" t="2580" r="3611" b="4534"/>
          <a:stretch>
            <a:fillRect/>
          </a:stretch>
        </p:blipFill>
        <p:spPr bwMode="auto">
          <a:xfrm>
            <a:off x="179512" y="188640"/>
            <a:ext cx="2940000" cy="2160000"/>
          </a:xfrm>
          <a:prstGeom prst="rect">
            <a:avLst/>
          </a:prstGeom>
          <a:noFill/>
        </p:spPr>
      </p:pic>
      <p:pic>
        <p:nvPicPr>
          <p:cNvPr id="17412" name="Picture 4" descr="http://images04.olx.by/ui/3/30/12/44312812_2.jpg"/>
          <p:cNvPicPr>
            <a:picLocks noChangeAspect="1" noChangeArrowheads="1"/>
          </p:cNvPicPr>
          <p:nvPr/>
        </p:nvPicPr>
        <p:blipFill>
          <a:blip r:embed="rId3" cstate="print"/>
          <a:srcRect l="5419" t="3706" r="5163" b="1795"/>
          <a:stretch>
            <a:fillRect/>
          </a:stretch>
        </p:blipFill>
        <p:spPr bwMode="auto">
          <a:xfrm>
            <a:off x="3203848" y="188640"/>
            <a:ext cx="1397650" cy="2160000"/>
          </a:xfrm>
          <a:prstGeom prst="rect">
            <a:avLst/>
          </a:prstGeom>
          <a:noFill/>
        </p:spPr>
      </p:pic>
      <p:pic>
        <p:nvPicPr>
          <p:cNvPr id="17414" name="Picture 6" descr="http://images.slanet.by/%7Esrc8920939/Oborudovanie_dlya_torgovli_i_obschestvennogo_pitaniya.jpg"/>
          <p:cNvPicPr>
            <a:picLocks noChangeAspect="1" noChangeArrowheads="1"/>
          </p:cNvPicPr>
          <p:nvPr/>
        </p:nvPicPr>
        <p:blipFill>
          <a:blip r:embed="rId4" cstate="print"/>
          <a:srcRect l="6793" t="5600" r="8536" b="6668"/>
          <a:stretch>
            <a:fillRect/>
          </a:stretch>
        </p:blipFill>
        <p:spPr bwMode="auto">
          <a:xfrm>
            <a:off x="179512" y="4509120"/>
            <a:ext cx="2573611" cy="2160000"/>
          </a:xfrm>
          <a:prstGeom prst="rect">
            <a:avLst/>
          </a:prstGeom>
          <a:noFill/>
        </p:spPr>
      </p:pic>
      <p:pic>
        <p:nvPicPr>
          <p:cNvPr id="17416" name="Picture 8" descr="http://promportal.su/foto/good_fotos/15/152525/oborudovanie_dlya_predpriyatiy_obschestvennogo_pitaniya_foto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509120"/>
            <a:ext cx="1456515" cy="2160000"/>
          </a:xfrm>
          <a:prstGeom prst="rect">
            <a:avLst/>
          </a:prstGeom>
          <a:noFill/>
        </p:spPr>
      </p:pic>
      <p:pic>
        <p:nvPicPr>
          <p:cNvPr id="17418" name="Picture 10" descr="http://chukcha.net/uploads/posts/2012-05/1338316876_5.jpg"/>
          <p:cNvPicPr>
            <a:picLocks noChangeAspect="1" noChangeArrowheads="1"/>
          </p:cNvPicPr>
          <p:nvPr/>
        </p:nvPicPr>
        <p:blipFill>
          <a:blip r:embed="rId6" cstate="print"/>
          <a:srcRect l="7166" t="12970" r="14011" b="5501"/>
          <a:stretch>
            <a:fillRect/>
          </a:stretch>
        </p:blipFill>
        <p:spPr bwMode="auto">
          <a:xfrm>
            <a:off x="5148064" y="4509120"/>
            <a:ext cx="2160000" cy="2160000"/>
          </a:xfrm>
          <a:prstGeom prst="rect">
            <a:avLst/>
          </a:prstGeom>
          <a:noFill/>
        </p:spPr>
      </p:pic>
      <p:pic>
        <p:nvPicPr>
          <p:cNvPr id="17420" name="Picture 12" descr="http://img2.board.com.ua/a/2000486924/wm/5-kotlyi-pischevarochnyie-kpe-60-ke-kpe-100-160.jpg"/>
          <p:cNvPicPr>
            <a:picLocks noChangeAspect="1" noChangeArrowheads="1"/>
          </p:cNvPicPr>
          <p:nvPr/>
        </p:nvPicPr>
        <p:blipFill>
          <a:blip r:embed="rId7" cstate="print"/>
          <a:srcRect l="9000" t="4854" r="11801" b="2500"/>
          <a:stretch>
            <a:fillRect/>
          </a:stretch>
        </p:blipFill>
        <p:spPr bwMode="auto">
          <a:xfrm>
            <a:off x="2987824" y="4509120"/>
            <a:ext cx="1900801" cy="2160000"/>
          </a:xfrm>
          <a:prstGeom prst="rect">
            <a:avLst/>
          </a:prstGeom>
          <a:noFill/>
        </p:spPr>
      </p:pic>
      <p:pic>
        <p:nvPicPr>
          <p:cNvPr id="17422" name="Picture 14" descr="http://asset1.mapia.ua/assets/photos/000/090/592/photos/large/ostrov%20i%20torez.png"/>
          <p:cNvPicPr>
            <a:picLocks noChangeAspect="1" noChangeArrowheads="1"/>
          </p:cNvPicPr>
          <p:nvPr/>
        </p:nvPicPr>
        <p:blipFill>
          <a:blip r:embed="rId8" cstate="print">
            <a:lum/>
          </a:blip>
          <a:srcRect/>
          <a:stretch>
            <a:fillRect/>
          </a:stretch>
        </p:blipFill>
        <p:spPr bwMode="auto">
          <a:xfrm>
            <a:off x="4716016" y="188640"/>
            <a:ext cx="2143800" cy="2160000"/>
          </a:xfrm>
          <a:prstGeom prst="rect">
            <a:avLst/>
          </a:prstGeom>
          <a:noFill/>
        </p:spPr>
      </p:pic>
      <p:pic>
        <p:nvPicPr>
          <p:cNvPr id="17426" name="Picture 18" descr="http://argustrade.ru/files/100/%D0%BA%D0%BE%D0%BD%D0%B4.jpg"/>
          <p:cNvPicPr>
            <a:picLocks noChangeAspect="1" noChangeArrowheads="1"/>
          </p:cNvPicPr>
          <p:nvPr/>
        </p:nvPicPr>
        <p:blipFill>
          <a:blip r:embed="rId9" cstate="print"/>
          <a:srcRect l="12302" r="20711" b="3935"/>
          <a:stretch>
            <a:fillRect/>
          </a:stretch>
        </p:blipFill>
        <p:spPr bwMode="auto">
          <a:xfrm>
            <a:off x="7020272" y="188640"/>
            <a:ext cx="1972180" cy="216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278092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atin typeface="Bookman Old Style" pitchFamily="18" charset="0"/>
              </a:rPr>
              <a:t>СФЕРА ТОРГІВЛІ ТА ГРОМАДСЬКОГО ХАРЧУВАННЯ</a:t>
            </a:r>
            <a:endParaRPr lang="uk-UA" sz="32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</a:rPr>
              <a:t>Станом на 01 січня 2014 року</a:t>
            </a:r>
            <a:endParaRPr lang="uk-UA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3900501"/>
          </a:xfrm>
        </p:spPr>
        <p:txBody>
          <a:bodyPr>
            <a:normAutofit lnSpcReduction="10000"/>
          </a:bodyPr>
          <a:lstStyle/>
          <a:p>
            <a:pPr algn="ctr"/>
            <a:endParaRPr lang="uk-UA" b="1" i="1" dirty="0" smtClean="0">
              <a:solidFill>
                <a:srgbClr val="002060"/>
              </a:solidFill>
            </a:endParaRPr>
          </a:p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У Ряд. Слобідській територіальній громаді проживає</a:t>
            </a:r>
          </a:p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 2270 мешканців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 Дітей до 18 років – 428</a:t>
            </a:r>
          </a:p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Дітей до 6 років – 146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Пенсіонерів – 586</a:t>
            </a:r>
            <a:endParaRPr lang="uk-UA" i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Дмитрий\Desktop\SAM_1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2786050" cy="2089538"/>
          </a:xfrm>
          <a:prstGeom prst="rect">
            <a:avLst/>
          </a:prstGeom>
          <a:noFill/>
        </p:spPr>
      </p:pic>
      <p:pic>
        <p:nvPicPr>
          <p:cNvPr id="6147" name="Picture 3" descr="C:\Users\Дмитрий\Desktop\P114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4159" y="3786190"/>
            <a:ext cx="2859841" cy="2143140"/>
          </a:xfrm>
          <a:prstGeom prst="rect">
            <a:avLst/>
          </a:prstGeom>
          <a:noFill/>
        </p:spPr>
      </p:pic>
      <p:pic>
        <p:nvPicPr>
          <p:cNvPr id="6149" name="Picture 5" descr="C:\Users\Дмитрий\Desktop\P1140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333765"/>
            <a:ext cx="2143140" cy="252423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3253" t="2168" r="4044" b="19782"/>
          <a:stretch>
            <a:fillRect/>
          </a:stretch>
        </p:blipFill>
        <p:spPr bwMode="auto">
          <a:xfrm>
            <a:off x="3357554" y="0"/>
            <a:ext cx="5786446" cy="3551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5534561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Bookman Old Style" pitchFamily="18" charset="0"/>
              </a:rPr>
              <a:t>Об‘єкти торгівлі</a:t>
            </a:r>
            <a:endParaRPr lang="uk-UA" sz="4000" b="1" dirty="0">
              <a:latin typeface="Bookman Old Style" pitchFamily="18" charset="0"/>
            </a:endParaRPr>
          </a:p>
        </p:txBody>
      </p:sp>
      <p:pic>
        <p:nvPicPr>
          <p:cNvPr id="1027" name="Picture 3" descr="D:\2014\РАД.СЛОБОДА\фото рад слабода\P1181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3500438"/>
            <a:ext cx="4357686" cy="3357563"/>
          </a:xfrm>
          <a:prstGeom prst="rect">
            <a:avLst/>
          </a:prstGeom>
          <a:noFill/>
        </p:spPr>
      </p:pic>
      <p:pic>
        <p:nvPicPr>
          <p:cNvPr id="1026" name="Picture 2" descr="C:\Users\Дмитрий\Desktop\SAM_20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67200" cy="2847975"/>
          </a:xfrm>
          <a:prstGeom prst="rect">
            <a:avLst/>
          </a:prstGeom>
          <a:noFill/>
        </p:spPr>
      </p:pic>
      <p:pic>
        <p:nvPicPr>
          <p:cNvPr id="2" name="Picture 3" descr="C:\Users\Дмитрий\Desktop\SAM_20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496"/>
            <a:ext cx="4786314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4\РАД.СЛОБОДА\кияшко\DSCN2883.800x60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333" y="0"/>
            <a:ext cx="4548667" cy="2857496"/>
          </a:xfrm>
          <a:prstGeom prst="rect">
            <a:avLst/>
          </a:prstGeom>
          <a:noFill/>
        </p:spPr>
      </p:pic>
      <p:pic>
        <p:nvPicPr>
          <p:cNvPr id="1027" name="Picture 3" descr="D:\2014\РАД.СЛОБОДА\кияшко\DSCN3965.800x600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3396" cy="2857496"/>
          </a:xfrm>
          <a:prstGeom prst="rect">
            <a:avLst/>
          </a:prstGeom>
          <a:noFill/>
        </p:spPr>
      </p:pic>
      <p:pic>
        <p:nvPicPr>
          <p:cNvPr id="1028" name="Picture 4" descr="D:\2014\РАД.СЛОБОДА\кияшко\DSCN4205.800x600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4598" y="4000504"/>
            <a:ext cx="4539402" cy="2857496"/>
          </a:xfrm>
          <a:prstGeom prst="rect">
            <a:avLst/>
          </a:prstGeom>
          <a:noFill/>
        </p:spPr>
      </p:pic>
      <p:pic>
        <p:nvPicPr>
          <p:cNvPr id="1029" name="Picture 5" descr="D:\2014\РАД.СЛОБОДА\кияшко\DSCN4960.800x600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4655797" cy="2857496"/>
          </a:xfrm>
          <a:prstGeom prst="rect">
            <a:avLst/>
          </a:prstGeom>
          <a:noFill/>
        </p:spPr>
      </p:pic>
      <p:pic>
        <p:nvPicPr>
          <p:cNvPr id="5122" name="Picture 2" descr="C:\Users\Дмитрий\Desktop\SAM_20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2000240"/>
            <a:ext cx="4267200" cy="28479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algn="ctr"/>
                      <a:endParaRPr lang="en-US" sz="6000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uk-UA" sz="6000" b="1" i="1" dirty="0" smtClean="0">
                          <a:latin typeface="Monotype Corsiva" pitchFamily="66" charset="0"/>
                        </a:rPr>
                        <a:t>Програма економічно-соціального розвитку </a:t>
                      </a:r>
                      <a:r>
                        <a:rPr lang="uk-UA" sz="6000" b="1" i="1" dirty="0" err="1" smtClean="0">
                          <a:latin typeface="Monotype Corsiva" pitchFamily="66" charset="0"/>
                        </a:rPr>
                        <a:t>Радянськослобідської</a:t>
                      </a:r>
                      <a:r>
                        <a:rPr lang="uk-UA" sz="6000" b="1" i="1" dirty="0" smtClean="0">
                          <a:latin typeface="Monotype Corsiva" pitchFamily="66" charset="0"/>
                        </a:rPr>
                        <a:t> територіальної громади </a:t>
                      </a:r>
                      <a:endParaRPr lang="en-US" sz="6000" b="1" i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uk-UA" sz="6000" b="1" i="1" dirty="0" smtClean="0">
                          <a:latin typeface="Monotype Corsiva" pitchFamily="66" charset="0"/>
                        </a:rPr>
                        <a:t>на 2014 рік</a:t>
                      </a:r>
                      <a:endParaRPr lang="uk-UA" sz="6000" b="1" i="1" dirty="0">
                        <a:latin typeface="Monotype Corsiva" pitchFamily="66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1018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3400" baseline="0" dirty="0" smtClean="0">
                          <a:latin typeface="Monotype Corsiva" pitchFamily="66" charset="0"/>
                        </a:rPr>
                        <a:t>Розробка </a:t>
                      </a:r>
                      <a:r>
                        <a:rPr lang="uk-UA" sz="3400" baseline="0" dirty="0" err="1" smtClean="0">
                          <a:latin typeface="Monotype Corsiva" pitchFamily="66" charset="0"/>
                        </a:rPr>
                        <a:t>проектно</a:t>
                      </a:r>
                      <a:r>
                        <a:rPr lang="en-US" sz="3400" baseline="0" dirty="0" smtClean="0">
                          <a:latin typeface="Monotype Corsiva" pitchFamily="66" charset="0"/>
                        </a:rPr>
                        <a:t>-</a:t>
                      </a:r>
                      <a:r>
                        <a:rPr lang="uk-UA" sz="3400" baseline="0" dirty="0" smtClean="0">
                          <a:latin typeface="Monotype Corsiva" pitchFamily="66" charset="0"/>
                        </a:rPr>
                        <a:t>кошторисної  документації для будівництва дитячого садку.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3400" baseline="0" dirty="0" smtClean="0">
                          <a:latin typeface="Monotype Corsiva" pitchFamily="66" charset="0"/>
                        </a:rPr>
                        <a:t>Продовження будівництва 2-черги водогону в </a:t>
                      </a:r>
                      <a:r>
                        <a:rPr lang="en-US" sz="3400" baseline="0" dirty="0" smtClean="0">
                          <a:latin typeface="Monotype Corsiva" pitchFamily="66" charset="0"/>
                        </a:rPr>
                        <a:t>               </a:t>
                      </a:r>
                      <a:r>
                        <a:rPr lang="uk-UA" sz="3400" baseline="0" dirty="0" smtClean="0">
                          <a:latin typeface="Monotype Corsiva" pitchFamily="66" charset="0"/>
                        </a:rPr>
                        <a:t>с.</a:t>
                      </a:r>
                      <a:r>
                        <a:rPr lang="en-US" sz="3400" baseline="0" dirty="0" smtClean="0">
                          <a:latin typeface="Monotype Corsiva" pitchFamily="66" charset="0"/>
                        </a:rPr>
                        <a:t> </a:t>
                      </a:r>
                      <a:r>
                        <a:rPr lang="uk-UA" sz="3400" baseline="0" dirty="0" smtClean="0">
                          <a:latin typeface="Monotype Corsiva" pitchFamily="66" charset="0"/>
                        </a:rPr>
                        <a:t>Рад.</a:t>
                      </a:r>
                      <a:r>
                        <a:rPr lang="en-US" sz="3400" baseline="0" dirty="0" smtClean="0">
                          <a:latin typeface="Monotype Corsiva" pitchFamily="66" charset="0"/>
                        </a:rPr>
                        <a:t> </a:t>
                      </a:r>
                      <a:r>
                        <a:rPr lang="uk-UA" sz="3400" baseline="0" dirty="0" smtClean="0">
                          <a:latin typeface="Monotype Corsiva" pitchFamily="66" charset="0"/>
                        </a:rPr>
                        <a:t>Слобода.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3400" baseline="0" dirty="0" smtClean="0">
                          <a:latin typeface="Monotype Corsiva" pitchFamily="66" charset="0"/>
                        </a:rPr>
                        <a:t>Капітальний ремонт приміщень </a:t>
                      </a:r>
                      <a:r>
                        <a:rPr lang="uk-UA" sz="3400" baseline="0" dirty="0" err="1" smtClean="0">
                          <a:latin typeface="Monotype Corsiva" pitchFamily="66" charset="0"/>
                        </a:rPr>
                        <a:t>Павлівського</a:t>
                      </a:r>
                      <a:r>
                        <a:rPr lang="uk-UA" sz="3400" baseline="0" dirty="0" smtClean="0">
                          <a:latin typeface="Monotype Corsiva" pitchFamily="66" charset="0"/>
                        </a:rPr>
                        <a:t> будинку культури.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3400" baseline="0" dirty="0" smtClean="0">
                          <a:latin typeface="Monotype Corsiva" pitchFamily="66" charset="0"/>
                        </a:rPr>
                        <a:t>Розробка генерального плану забудови населених пунктів 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3400" baseline="0" dirty="0" smtClean="0">
                          <a:latin typeface="Monotype Corsiva" pitchFamily="66" charset="0"/>
                        </a:rPr>
                        <a:t>Капітальний ремонт  дороги по вул. Садова та Радгоспна.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3400" baseline="0" dirty="0" smtClean="0">
                          <a:latin typeface="Monotype Corsiva" pitchFamily="66" charset="0"/>
                        </a:rPr>
                        <a:t>Ямковий ремонт </a:t>
                      </a:r>
                      <a:r>
                        <a:rPr lang="en-US" sz="3400" baseline="0" dirty="0" smtClean="0">
                          <a:latin typeface="Monotype Corsiva" pitchFamily="66" charset="0"/>
                        </a:rPr>
                        <a:t> </a:t>
                      </a:r>
                      <a:r>
                        <a:rPr lang="uk-UA" sz="3400" baseline="0" dirty="0" smtClean="0">
                          <a:latin typeface="Monotype Corsiva" pitchFamily="66" charset="0"/>
                        </a:rPr>
                        <a:t>по вул. Миру, пров. Зарічний.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3400" baseline="0" dirty="0" smtClean="0">
                          <a:latin typeface="Monotype Corsiva" pitchFamily="66" charset="0"/>
                        </a:rPr>
                        <a:t> Відновлення вуличного освітлення по вул. Західна, Радісна, Радгоспна, Текстильників.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uk-UA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9752" y="24208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Bookman Old Style" pitchFamily="18" charset="0"/>
              </a:rPr>
              <a:t>Дякую за увагу!</a:t>
            </a:r>
            <a:endParaRPr lang="uk-UA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3757610" cy="725470"/>
          </a:xfrm>
        </p:spPr>
        <p:txBody>
          <a:bodyPr>
            <a:normAutofit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35769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3500" b="1" i="1" dirty="0" smtClean="0">
                <a:solidFill>
                  <a:srgbClr val="0000FF"/>
                </a:solidFill>
                <a:latin typeface="Century Schoolbook" pitchFamily="18" charset="0"/>
              </a:rPr>
              <a:t>Народилося </a:t>
            </a:r>
          </a:p>
          <a:p>
            <a:pPr marL="0" indent="0" algn="ctr">
              <a:buNone/>
            </a:pPr>
            <a:r>
              <a:rPr lang="uk-UA" sz="3500" b="1" i="1" dirty="0" smtClean="0">
                <a:solidFill>
                  <a:srgbClr val="0000FF"/>
                </a:solidFill>
                <a:latin typeface="Century Schoolbook" pitchFamily="18" charset="0"/>
              </a:rPr>
              <a:t>у 2012 році – 17 дітей</a:t>
            </a:r>
            <a:endParaRPr lang="ru-RU" sz="3500" b="1" i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marL="0" indent="0" algn="ctr">
              <a:buNone/>
            </a:pPr>
            <a:r>
              <a:rPr lang="uk-UA" sz="3500" b="1" i="1" dirty="0" smtClean="0">
                <a:solidFill>
                  <a:srgbClr val="0000FF"/>
                </a:solidFill>
                <a:latin typeface="Century Schoolbook" pitchFamily="18" charset="0"/>
              </a:rPr>
              <a:t>у 2013 році – 19 дітей                      </a:t>
            </a:r>
          </a:p>
          <a:p>
            <a:pPr marL="0" indent="0" algn="ctr">
              <a:buNone/>
            </a:pPr>
            <a:endParaRPr lang="uk-UA" sz="3900" b="1" i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algn="ctr">
              <a:buNone/>
            </a:pPr>
            <a:r>
              <a:rPr lang="uk-UA" sz="3900" b="1" i="1" dirty="0" smtClean="0">
                <a:solidFill>
                  <a:srgbClr val="33CC33"/>
                </a:solidFill>
                <a:latin typeface="Century Schoolbook" pitchFamily="18" charset="0"/>
              </a:rPr>
              <a:t>    </a:t>
            </a:r>
          </a:p>
          <a:p>
            <a:pPr algn="ctr">
              <a:buNone/>
            </a:pPr>
            <a:r>
              <a:rPr lang="uk-UA" sz="3900" b="1" i="1" dirty="0" smtClean="0">
                <a:solidFill>
                  <a:srgbClr val="FFFF00"/>
                </a:solidFill>
                <a:latin typeface="Century Schoolbook" pitchFamily="18" charset="0"/>
              </a:rPr>
              <a:t>Зареєстровано шлюбів </a:t>
            </a:r>
          </a:p>
          <a:p>
            <a:pPr algn="ctr">
              <a:buNone/>
            </a:pPr>
            <a:r>
              <a:rPr lang="uk-UA" sz="3900" b="1" i="1" dirty="0" smtClean="0">
                <a:solidFill>
                  <a:srgbClr val="FFFF00"/>
                </a:solidFill>
                <a:latin typeface="Century Schoolbook" pitchFamily="18" charset="0"/>
              </a:rPr>
              <a:t>у 2012 році – 9</a:t>
            </a:r>
            <a:endParaRPr lang="ru-RU" sz="3900" b="1" i="1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pPr algn="ctr">
              <a:buNone/>
            </a:pPr>
            <a:r>
              <a:rPr lang="uk-UA" sz="3900" b="1" i="1" dirty="0" smtClean="0">
                <a:solidFill>
                  <a:srgbClr val="FFFF00"/>
                </a:solidFill>
                <a:latin typeface="Century Schoolbook" pitchFamily="18" charset="0"/>
              </a:rPr>
              <a:t>у 2013році – 8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33CC33"/>
                </a:solidFill>
                <a:latin typeface="Arial" charset="0"/>
              </a:rPr>
              <a:t>             </a:t>
            </a:r>
          </a:p>
          <a:p>
            <a:endParaRPr lang="uk-UA" dirty="0"/>
          </a:p>
        </p:txBody>
      </p:sp>
      <p:pic>
        <p:nvPicPr>
          <p:cNvPr id="7170" name="Picture 2" descr="C:\Users\Дмитрий\Desktop\zags_rebeno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49855" cy="2500306"/>
          </a:xfrm>
          <a:prstGeom prst="rect">
            <a:avLst/>
          </a:prstGeom>
          <a:noFill/>
        </p:spPr>
      </p:pic>
      <p:pic>
        <p:nvPicPr>
          <p:cNvPr id="7171" name="Picture 3" descr="C:\Users\Дмитрий\Desktop\0a15c68d71c1ad56cfbd8a22078da7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8828" y="0"/>
            <a:ext cx="3235172" cy="2500306"/>
          </a:xfrm>
          <a:prstGeom prst="rect">
            <a:avLst/>
          </a:prstGeom>
          <a:noFill/>
        </p:spPr>
      </p:pic>
      <p:pic>
        <p:nvPicPr>
          <p:cNvPr id="7172" name="Picture 4" descr="C:\Users\Дмитрий\Desktop\6191235f03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4298" y="0"/>
            <a:ext cx="3313034" cy="2500305"/>
          </a:xfrm>
          <a:prstGeom prst="rect">
            <a:avLst/>
          </a:prstGeom>
          <a:noFill/>
        </p:spPr>
      </p:pic>
      <p:pic>
        <p:nvPicPr>
          <p:cNvPr id="7174" name="Picture 6" descr="C:\Users\Дмитрий\Desktop\dvorets_brakosochetaniya_1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4280526"/>
            <a:ext cx="1714480" cy="2577474"/>
          </a:xfrm>
          <a:prstGeom prst="rect">
            <a:avLst/>
          </a:prstGeom>
          <a:noFill/>
        </p:spPr>
      </p:pic>
      <p:pic>
        <p:nvPicPr>
          <p:cNvPr id="7175" name="Picture 7" descr="C:\Users\Дмитрий\Desktop\ca998cc865a78d7747e880dc81aa5e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57826"/>
            <a:ext cx="2400278" cy="1500174"/>
          </a:xfrm>
          <a:prstGeom prst="rect">
            <a:avLst/>
          </a:prstGeom>
          <a:noFill/>
        </p:spPr>
      </p:pic>
      <p:pic>
        <p:nvPicPr>
          <p:cNvPr id="7176" name="Picture 8" descr="C:\Users\Дмитрий\Desktop\65934287_0_1b5bc_6ce6511a_X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57497"/>
            <a:ext cx="2286015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357717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uk-UA" sz="4400" b="1" dirty="0" smtClean="0">
                <a:solidFill>
                  <a:srgbClr val="002060"/>
                </a:solidFill>
              </a:rPr>
              <a:t>До складу територіальної громади обрано:</a:t>
            </a:r>
          </a:p>
          <a:p>
            <a:pPr algn="ctr">
              <a:buNone/>
              <a:defRPr/>
            </a:pPr>
            <a:endParaRPr lang="uk-UA" sz="44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uk-UA" sz="4400" b="1" dirty="0" smtClean="0">
                <a:solidFill>
                  <a:srgbClr val="002060"/>
                </a:solidFill>
              </a:rPr>
              <a:t> 16 депутатів </a:t>
            </a:r>
          </a:p>
          <a:p>
            <a:pPr>
              <a:buNone/>
              <a:defRPr/>
            </a:pPr>
            <a:endParaRPr lang="uk-UA" sz="44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uk-UA" sz="4400" b="1" dirty="0" smtClean="0">
                <a:solidFill>
                  <a:srgbClr val="002060"/>
                </a:solidFill>
              </a:rPr>
              <a:t> 7 членів виконавчого комітету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6600"/>
                </a:solidFill>
              </a:rPr>
              <a:t/>
            </a:r>
            <a:br>
              <a:rPr lang="uk-UA" b="1" dirty="0" smtClean="0">
                <a:solidFill>
                  <a:srgbClr val="FF6600"/>
                </a:solidFill>
              </a:rPr>
            </a:b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Депутатський склад</a:t>
            </a:r>
            <a:b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територіальної громади</a:t>
            </a:r>
            <a:r>
              <a:rPr lang="uk-UA" b="1" dirty="0" smtClean="0">
                <a:solidFill>
                  <a:srgbClr val="FF6600"/>
                </a:solidFill>
              </a:rPr>
              <a:t/>
            </a:r>
            <a:br>
              <a:rPr lang="uk-UA" b="1" dirty="0" smtClean="0">
                <a:solidFill>
                  <a:srgbClr val="FF6600"/>
                </a:solidFill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1. Коломієць Микола Феодосійович</a:t>
            </a:r>
            <a:endParaRPr lang="uk-UA" sz="2800" b="1" dirty="0" smtClean="0">
              <a:solidFill>
                <a:srgbClr val="002060"/>
              </a:solidFill>
              <a:latin typeface="Arial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2. </a:t>
            </a:r>
            <a:r>
              <a:rPr lang="uk-UA" sz="2800" b="1" dirty="0" err="1" smtClean="0">
                <a:solidFill>
                  <a:srgbClr val="002060"/>
                </a:solidFill>
              </a:rPr>
              <a:t>Трухан</a:t>
            </a:r>
            <a:r>
              <a:rPr lang="uk-UA" sz="2800" b="1" dirty="0" smtClean="0">
                <a:solidFill>
                  <a:srgbClr val="002060"/>
                </a:solidFill>
              </a:rPr>
              <a:t> Петро Олександрович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3. Степаненко Олександр Павлович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4. </a:t>
            </a:r>
            <a:r>
              <a:rPr lang="uk-UA" sz="2800" b="1" dirty="0" err="1" smtClean="0">
                <a:solidFill>
                  <a:srgbClr val="002060"/>
                </a:solidFill>
              </a:rPr>
              <a:t>Новик</a:t>
            </a:r>
            <a:r>
              <a:rPr lang="uk-UA" sz="2800" b="1" dirty="0" smtClean="0">
                <a:solidFill>
                  <a:srgbClr val="002060"/>
                </a:solidFill>
              </a:rPr>
              <a:t> Микола Петрович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5. Пархоменко Алла Василівна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6. </a:t>
            </a:r>
            <a:r>
              <a:rPr lang="uk-UA" sz="2800" b="1" dirty="0" err="1" smtClean="0">
                <a:solidFill>
                  <a:srgbClr val="002060"/>
                </a:solidFill>
              </a:rPr>
              <a:t>Мурга</a:t>
            </a:r>
            <a:r>
              <a:rPr lang="uk-UA" sz="2800" b="1" dirty="0" smtClean="0">
                <a:solidFill>
                  <a:srgbClr val="002060"/>
                </a:solidFill>
              </a:rPr>
              <a:t> Олена Віталіївна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7. Черево Володимир Михайлович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8. </a:t>
            </a:r>
            <a:r>
              <a:rPr lang="uk-UA" sz="2800" b="1" dirty="0" err="1" smtClean="0">
                <a:solidFill>
                  <a:srgbClr val="002060"/>
                </a:solidFill>
              </a:rPr>
              <a:t>Ковшун</a:t>
            </a:r>
            <a:r>
              <a:rPr lang="uk-UA" sz="2800" b="1" dirty="0" smtClean="0">
                <a:solidFill>
                  <a:srgbClr val="002060"/>
                </a:solidFill>
              </a:rPr>
              <a:t> Наталія Михайлівна</a:t>
            </a:r>
          </a:p>
          <a:p>
            <a:endParaRPr lang="uk-UA" dirty="0"/>
          </a:p>
        </p:txBody>
      </p:sp>
      <p:pic>
        <p:nvPicPr>
          <p:cNvPr id="9218" name="Picture 2" descr="C:\Users\Дмитрий\Desktop\Ковшун Наталія Михайлів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4046538"/>
            <a:ext cx="1943100" cy="2811462"/>
          </a:xfrm>
          <a:prstGeom prst="rect">
            <a:avLst/>
          </a:prstGeom>
          <a:noFill/>
        </p:spPr>
      </p:pic>
      <p:pic>
        <p:nvPicPr>
          <p:cNvPr id="9219" name="Picture 3" descr="C:\Users\Дмитрий\Desktop\Черевк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428736"/>
            <a:ext cx="1895475" cy="264001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Депутатський склад</a:t>
            </a:r>
            <a:b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територіальної громади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5054618"/>
          </a:xfrm>
        </p:spPr>
        <p:txBody>
          <a:bodyPr>
            <a:normAutofit/>
          </a:bodyPr>
          <a:lstStyle/>
          <a:p>
            <a:endParaRPr lang="uk-UA" sz="2800" b="1" dirty="0" smtClean="0">
              <a:solidFill>
                <a:srgbClr val="002060"/>
              </a:solidFill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9. </a:t>
            </a:r>
            <a:r>
              <a:rPr lang="uk-UA" sz="2800" b="1" dirty="0" err="1" smtClean="0">
                <a:solidFill>
                  <a:srgbClr val="002060"/>
                </a:solidFill>
              </a:rPr>
              <a:t>Годун</a:t>
            </a:r>
            <a:r>
              <a:rPr lang="uk-UA" sz="2800" b="1" dirty="0" smtClean="0">
                <a:solidFill>
                  <a:srgbClr val="002060"/>
                </a:solidFill>
              </a:rPr>
              <a:t> Олексій Петрович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10. Сьома Наталія Володимирівна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11. </a:t>
            </a:r>
            <a:r>
              <a:rPr lang="uk-UA" sz="2800" b="1" dirty="0" err="1" smtClean="0">
                <a:solidFill>
                  <a:srgbClr val="002060"/>
                </a:solidFill>
              </a:rPr>
              <a:t>Портна</a:t>
            </a:r>
            <a:r>
              <a:rPr lang="uk-UA" sz="2800" b="1" dirty="0" smtClean="0">
                <a:solidFill>
                  <a:srgbClr val="002060"/>
                </a:solidFill>
              </a:rPr>
              <a:t> Віталіна Пилипівна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12. Литвинова Тетяна Володимирівна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13. </a:t>
            </a:r>
            <a:r>
              <a:rPr lang="uk-UA" sz="2800" b="1" dirty="0" err="1" smtClean="0">
                <a:solidFill>
                  <a:srgbClr val="002060"/>
                </a:solidFill>
              </a:rPr>
              <a:t>Федорченко</a:t>
            </a:r>
            <a:r>
              <a:rPr lang="uk-UA" sz="2800" b="1" dirty="0" smtClean="0">
                <a:solidFill>
                  <a:srgbClr val="002060"/>
                </a:solidFill>
              </a:rPr>
              <a:t> Геннадій Олександрович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14. </a:t>
            </a:r>
            <a:r>
              <a:rPr lang="uk-UA" sz="2800" b="1" dirty="0" err="1" smtClean="0">
                <a:solidFill>
                  <a:srgbClr val="002060"/>
                </a:solidFill>
              </a:rPr>
              <a:t>Соколенко</a:t>
            </a:r>
            <a:r>
              <a:rPr lang="uk-UA" sz="2800" b="1" dirty="0" smtClean="0">
                <a:solidFill>
                  <a:srgbClr val="002060"/>
                </a:solidFill>
              </a:rPr>
              <a:t> Григорій Михайлович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15. </a:t>
            </a:r>
            <a:r>
              <a:rPr lang="uk-UA" sz="2800" b="1" dirty="0" err="1" smtClean="0">
                <a:solidFill>
                  <a:srgbClr val="002060"/>
                </a:solidFill>
              </a:rPr>
              <a:t>Фурлетов</a:t>
            </a:r>
            <a:r>
              <a:rPr lang="uk-UA" sz="2800" b="1" dirty="0" smtClean="0">
                <a:solidFill>
                  <a:srgbClr val="002060"/>
                </a:solidFill>
              </a:rPr>
              <a:t> Володимир Григорович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16. Василенко Олександр Леонідович</a:t>
            </a:r>
          </a:p>
          <a:p>
            <a:endParaRPr lang="uk-UA" dirty="0"/>
          </a:p>
        </p:txBody>
      </p:sp>
      <p:pic>
        <p:nvPicPr>
          <p:cNvPr id="10242" name="Picture 2" descr="C:\Users\Дмитрий\Desktop\Соколенк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1428736"/>
            <a:ext cx="1785918" cy="2868613"/>
          </a:xfrm>
          <a:prstGeom prst="rect">
            <a:avLst/>
          </a:prstGeom>
          <a:noFill/>
        </p:spPr>
      </p:pic>
      <p:pic>
        <p:nvPicPr>
          <p:cNvPr id="10243" name="Picture 3" descr="C:\Users\Дмитрий\Desktop\Літвіно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2638" y="4132262"/>
            <a:ext cx="2011362" cy="272573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6600"/>
                </a:solidFill>
              </a:rPr>
              <a:t>Виконавчий комітет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786478"/>
          </a:xfrm>
        </p:spPr>
        <p:txBody>
          <a:bodyPr>
            <a:normAutofit/>
          </a:bodyPr>
          <a:lstStyle/>
          <a:p>
            <a:endParaRPr lang="uk-UA" b="1" dirty="0" smtClean="0">
              <a:solidFill>
                <a:srgbClr val="0000FF"/>
              </a:solidFill>
              <a:latin typeface="Arial" charset="0"/>
            </a:endParaRPr>
          </a:p>
          <a:p>
            <a:endParaRPr lang="uk-UA" b="1" dirty="0" smtClean="0">
              <a:solidFill>
                <a:srgbClr val="0000FF"/>
              </a:solidFill>
              <a:latin typeface="Arial" charset="0"/>
            </a:endParaRPr>
          </a:p>
          <a:p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uk-UA" b="1" dirty="0" err="1" smtClean="0">
                <a:solidFill>
                  <a:srgbClr val="0000FF"/>
                </a:solidFill>
                <a:latin typeface="Arial" charset="0"/>
              </a:rPr>
              <a:t>Соколенко</a:t>
            </a:r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 Юрій Олександрович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uk-UA" b="1" i="1" dirty="0" smtClean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uk-UA" b="1" dirty="0" err="1" smtClean="0">
                <a:solidFill>
                  <a:srgbClr val="0000FF"/>
                </a:solidFill>
                <a:latin typeface="Arial" charset="0"/>
              </a:rPr>
              <a:t>Ковшун</a:t>
            </a:r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 Наталія Михайлівна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3. </a:t>
            </a:r>
            <a:r>
              <a:rPr lang="uk-UA" b="1" dirty="0" err="1" smtClean="0">
                <a:solidFill>
                  <a:srgbClr val="0000FF"/>
                </a:solidFill>
                <a:latin typeface="Arial" charset="0"/>
              </a:rPr>
              <a:t>Петрушевич</a:t>
            </a:r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 Зоя Григорівна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4. Мисник Іван Кирикович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5. Александрова Наталія Іванівна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6. Петренко Наталія Олексіївна</a:t>
            </a:r>
          </a:p>
          <a:p>
            <a:r>
              <a:rPr lang="uk-UA" b="1" i="1" dirty="0" smtClean="0">
                <a:solidFill>
                  <a:srgbClr val="0000FF"/>
                </a:solidFill>
                <a:latin typeface="Arial" charset="0"/>
              </a:rPr>
              <a:t>7. </a:t>
            </a:r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Сьома Володимир Миколайович</a:t>
            </a:r>
          </a:p>
          <a:p>
            <a:endParaRPr lang="uk-UA" dirty="0"/>
          </a:p>
        </p:txBody>
      </p:sp>
      <p:pic>
        <p:nvPicPr>
          <p:cNvPr id="11267" name="Picture 3" descr="C:\Users\Дмитрий\Desktop\Ковшун Наталія Михайлів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4070" y="4572008"/>
            <a:ext cx="1579929" cy="2285992"/>
          </a:xfrm>
          <a:prstGeom prst="rect">
            <a:avLst/>
          </a:prstGeom>
          <a:noFill/>
        </p:spPr>
      </p:pic>
      <p:pic>
        <p:nvPicPr>
          <p:cNvPr id="11268" name="Picture 4" descr="C:\Users\Дмитрий\Desktop\P10809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1714488"/>
            <a:ext cx="1571604" cy="233369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98318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Проведено 6 сесій селищної ради, прийнято 68 рішення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uk-UA" sz="4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Проведено 13 засідань виконавчого комітету,  прийнято 77 рішень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2502</TotalTime>
  <Words>956</Words>
  <Application>Microsoft Office PowerPoint</Application>
  <PresentationFormat>Экран (4:3)</PresentationFormat>
  <Paragraphs>142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 Радянськослобідська   територіальна громада</vt:lpstr>
      <vt:lpstr>Порядок денний</vt:lpstr>
      <vt:lpstr>Станом на 01 січня 2014 року</vt:lpstr>
      <vt:lpstr>Слайд 4</vt:lpstr>
      <vt:lpstr>Слайд 5</vt:lpstr>
      <vt:lpstr> Депутатський склад територіальної громади </vt:lpstr>
      <vt:lpstr>Депутатський склад територіальної громади</vt:lpstr>
      <vt:lpstr>Виконавчий комітет</vt:lpstr>
      <vt:lpstr>Слайд 9</vt:lpstr>
      <vt:lpstr>Робота зі зверненнями громадян</vt:lpstr>
      <vt:lpstr>Слайд 11</vt:lpstr>
      <vt:lpstr>Слайд 12</vt:lpstr>
      <vt:lpstr>БЮДЖЕТ за 2013 рік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,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Чернігівська районна державна адміністрація</dc:title>
  <dc:creator>Дмитрий</dc:creator>
  <cp:lastModifiedBy>Дмитрий</cp:lastModifiedBy>
  <cp:revision>267</cp:revision>
  <dcterms:created xsi:type="dcterms:W3CDTF">2013-09-18T11:20:19Z</dcterms:created>
  <dcterms:modified xsi:type="dcterms:W3CDTF">2014-02-11T06:57:11Z</dcterms:modified>
</cp:coreProperties>
</file>